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1" r:id="rId5"/>
    <p:sldId id="260" r:id="rId6"/>
    <p:sldId id="258"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668" autoAdjust="0"/>
    <p:restoredTop sz="94660"/>
  </p:normalViewPr>
  <p:slideViewPr>
    <p:cSldViewPr snapToGrid="0">
      <p:cViewPr varScale="1">
        <p:scale>
          <a:sx n="114" d="100"/>
          <a:sy n="114" d="100"/>
        </p:scale>
        <p:origin x="89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FAC27-74BF-4833-9CC3-2D6C19C48BF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937DE05-C41F-4AF1-88EC-C91EF46156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5C637C3-FBCC-4434-9506-D9510105CCB1}"/>
              </a:ext>
            </a:extLst>
          </p:cNvPr>
          <p:cNvSpPr>
            <a:spLocks noGrp="1"/>
          </p:cNvSpPr>
          <p:nvPr>
            <p:ph type="dt" sz="half" idx="10"/>
          </p:nvPr>
        </p:nvSpPr>
        <p:spPr/>
        <p:txBody>
          <a:bodyPr/>
          <a:lstStyle/>
          <a:p>
            <a:fld id="{27A9A38B-C46E-413A-B9E9-0F3063545685}" type="datetimeFigureOut">
              <a:rPr lang="en-GB" smtClean="0"/>
              <a:t>09/03/2021</a:t>
            </a:fld>
            <a:endParaRPr lang="en-GB"/>
          </a:p>
        </p:txBody>
      </p:sp>
      <p:sp>
        <p:nvSpPr>
          <p:cNvPr id="5" name="Footer Placeholder 4">
            <a:extLst>
              <a:ext uri="{FF2B5EF4-FFF2-40B4-BE49-F238E27FC236}">
                <a16:creationId xmlns:a16="http://schemas.microsoft.com/office/drawing/2014/main" id="{4BA84A03-DC5F-4999-8E3A-05FF3E464D3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34A16B-E4D6-4986-92C2-30ACF3665912}"/>
              </a:ext>
            </a:extLst>
          </p:cNvPr>
          <p:cNvSpPr>
            <a:spLocks noGrp="1"/>
          </p:cNvSpPr>
          <p:nvPr>
            <p:ph type="sldNum" sz="quarter" idx="12"/>
          </p:nvPr>
        </p:nvSpPr>
        <p:spPr/>
        <p:txBody>
          <a:bodyPr/>
          <a:lstStyle/>
          <a:p>
            <a:fld id="{DF11B390-1FC6-4A5F-9A07-C65FD5BF8A27}" type="slidenum">
              <a:rPr lang="en-GB" smtClean="0"/>
              <a:t>‹#›</a:t>
            </a:fld>
            <a:endParaRPr lang="en-GB"/>
          </a:p>
        </p:txBody>
      </p:sp>
    </p:spTree>
    <p:extLst>
      <p:ext uri="{BB962C8B-B14F-4D97-AF65-F5344CB8AC3E}">
        <p14:creationId xmlns:p14="http://schemas.microsoft.com/office/powerpoint/2010/main" val="1857985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43EE1-667A-472C-B656-9DA3B13E951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C9CEDA5-C7FA-4D0C-B0A9-CB5648EBFEC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464F3A2-77B8-4E9F-8F9E-ECFB96F738C1}"/>
              </a:ext>
            </a:extLst>
          </p:cNvPr>
          <p:cNvSpPr>
            <a:spLocks noGrp="1"/>
          </p:cNvSpPr>
          <p:nvPr>
            <p:ph type="dt" sz="half" idx="10"/>
          </p:nvPr>
        </p:nvSpPr>
        <p:spPr/>
        <p:txBody>
          <a:bodyPr/>
          <a:lstStyle/>
          <a:p>
            <a:fld id="{27A9A38B-C46E-413A-B9E9-0F3063545685}" type="datetimeFigureOut">
              <a:rPr lang="en-GB" smtClean="0"/>
              <a:t>09/03/2021</a:t>
            </a:fld>
            <a:endParaRPr lang="en-GB"/>
          </a:p>
        </p:txBody>
      </p:sp>
      <p:sp>
        <p:nvSpPr>
          <p:cNvPr id="5" name="Footer Placeholder 4">
            <a:extLst>
              <a:ext uri="{FF2B5EF4-FFF2-40B4-BE49-F238E27FC236}">
                <a16:creationId xmlns:a16="http://schemas.microsoft.com/office/drawing/2014/main" id="{A6155E90-43FA-4D68-9B1B-0563BD149F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0D856E6-F8E5-4A57-91B0-AEC570B74CC7}"/>
              </a:ext>
            </a:extLst>
          </p:cNvPr>
          <p:cNvSpPr>
            <a:spLocks noGrp="1"/>
          </p:cNvSpPr>
          <p:nvPr>
            <p:ph type="sldNum" sz="quarter" idx="12"/>
          </p:nvPr>
        </p:nvSpPr>
        <p:spPr/>
        <p:txBody>
          <a:bodyPr/>
          <a:lstStyle/>
          <a:p>
            <a:fld id="{DF11B390-1FC6-4A5F-9A07-C65FD5BF8A27}" type="slidenum">
              <a:rPr lang="en-GB" smtClean="0"/>
              <a:t>‹#›</a:t>
            </a:fld>
            <a:endParaRPr lang="en-GB"/>
          </a:p>
        </p:txBody>
      </p:sp>
    </p:spTree>
    <p:extLst>
      <p:ext uri="{BB962C8B-B14F-4D97-AF65-F5344CB8AC3E}">
        <p14:creationId xmlns:p14="http://schemas.microsoft.com/office/powerpoint/2010/main" val="3704768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09AF5BC-8E8F-4D07-9F7B-0356F87D1D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E443C06-95EA-49FF-AB91-655A71C6B3F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E68E47E-F152-43CE-BA6F-AAED57E4BAA0}"/>
              </a:ext>
            </a:extLst>
          </p:cNvPr>
          <p:cNvSpPr>
            <a:spLocks noGrp="1"/>
          </p:cNvSpPr>
          <p:nvPr>
            <p:ph type="dt" sz="half" idx="10"/>
          </p:nvPr>
        </p:nvSpPr>
        <p:spPr/>
        <p:txBody>
          <a:bodyPr/>
          <a:lstStyle/>
          <a:p>
            <a:fld id="{27A9A38B-C46E-413A-B9E9-0F3063545685}" type="datetimeFigureOut">
              <a:rPr lang="en-GB" smtClean="0"/>
              <a:t>09/03/2021</a:t>
            </a:fld>
            <a:endParaRPr lang="en-GB"/>
          </a:p>
        </p:txBody>
      </p:sp>
      <p:sp>
        <p:nvSpPr>
          <p:cNvPr id="5" name="Footer Placeholder 4">
            <a:extLst>
              <a:ext uri="{FF2B5EF4-FFF2-40B4-BE49-F238E27FC236}">
                <a16:creationId xmlns:a16="http://schemas.microsoft.com/office/drawing/2014/main" id="{8EF25907-82C9-4B0D-97B3-254D163DF5C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3B935D5-B9A2-4202-84CE-4D5F968399C3}"/>
              </a:ext>
            </a:extLst>
          </p:cNvPr>
          <p:cNvSpPr>
            <a:spLocks noGrp="1"/>
          </p:cNvSpPr>
          <p:nvPr>
            <p:ph type="sldNum" sz="quarter" idx="12"/>
          </p:nvPr>
        </p:nvSpPr>
        <p:spPr/>
        <p:txBody>
          <a:bodyPr/>
          <a:lstStyle/>
          <a:p>
            <a:fld id="{DF11B390-1FC6-4A5F-9A07-C65FD5BF8A27}" type="slidenum">
              <a:rPr lang="en-GB" smtClean="0"/>
              <a:t>‹#›</a:t>
            </a:fld>
            <a:endParaRPr lang="en-GB"/>
          </a:p>
        </p:txBody>
      </p:sp>
    </p:spTree>
    <p:extLst>
      <p:ext uri="{BB962C8B-B14F-4D97-AF65-F5344CB8AC3E}">
        <p14:creationId xmlns:p14="http://schemas.microsoft.com/office/powerpoint/2010/main" val="953074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10405-7D6E-441C-8171-6EBBEB08CEC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2064FB7-08E1-4F43-9B3A-66E4C32408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F06484D-2C9D-4872-BFD0-6F752A67AE3E}"/>
              </a:ext>
            </a:extLst>
          </p:cNvPr>
          <p:cNvSpPr>
            <a:spLocks noGrp="1"/>
          </p:cNvSpPr>
          <p:nvPr>
            <p:ph type="dt" sz="half" idx="10"/>
          </p:nvPr>
        </p:nvSpPr>
        <p:spPr/>
        <p:txBody>
          <a:bodyPr/>
          <a:lstStyle/>
          <a:p>
            <a:fld id="{27A9A38B-C46E-413A-B9E9-0F3063545685}" type="datetimeFigureOut">
              <a:rPr lang="en-GB" smtClean="0"/>
              <a:t>09/03/2021</a:t>
            </a:fld>
            <a:endParaRPr lang="en-GB"/>
          </a:p>
        </p:txBody>
      </p:sp>
      <p:sp>
        <p:nvSpPr>
          <p:cNvPr id="5" name="Footer Placeholder 4">
            <a:extLst>
              <a:ext uri="{FF2B5EF4-FFF2-40B4-BE49-F238E27FC236}">
                <a16:creationId xmlns:a16="http://schemas.microsoft.com/office/drawing/2014/main" id="{96EA680F-F909-43F2-96E0-4EF5C473328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E71EB22-7DFA-45EE-8BAA-F4F91613B553}"/>
              </a:ext>
            </a:extLst>
          </p:cNvPr>
          <p:cNvSpPr>
            <a:spLocks noGrp="1"/>
          </p:cNvSpPr>
          <p:nvPr>
            <p:ph type="sldNum" sz="quarter" idx="12"/>
          </p:nvPr>
        </p:nvSpPr>
        <p:spPr/>
        <p:txBody>
          <a:bodyPr/>
          <a:lstStyle/>
          <a:p>
            <a:fld id="{DF11B390-1FC6-4A5F-9A07-C65FD5BF8A27}" type="slidenum">
              <a:rPr lang="en-GB" smtClean="0"/>
              <a:t>‹#›</a:t>
            </a:fld>
            <a:endParaRPr lang="en-GB"/>
          </a:p>
        </p:txBody>
      </p:sp>
    </p:spTree>
    <p:extLst>
      <p:ext uri="{BB962C8B-B14F-4D97-AF65-F5344CB8AC3E}">
        <p14:creationId xmlns:p14="http://schemas.microsoft.com/office/powerpoint/2010/main" val="3989952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ECF47-1D38-487C-8674-733AADD774B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F77FE89-CC80-4480-94B0-F42BEC3C5D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DA39062-FB9C-4689-8F03-A5C8F265EB09}"/>
              </a:ext>
            </a:extLst>
          </p:cNvPr>
          <p:cNvSpPr>
            <a:spLocks noGrp="1"/>
          </p:cNvSpPr>
          <p:nvPr>
            <p:ph type="dt" sz="half" idx="10"/>
          </p:nvPr>
        </p:nvSpPr>
        <p:spPr/>
        <p:txBody>
          <a:bodyPr/>
          <a:lstStyle/>
          <a:p>
            <a:fld id="{27A9A38B-C46E-413A-B9E9-0F3063545685}" type="datetimeFigureOut">
              <a:rPr lang="en-GB" smtClean="0"/>
              <a:t>09/03/2021</a:t>
            </a:fld>
            <a:endParaRPr lang="en-GB"/>
          </a:p>
        </p:txBody>
      </p:sp>
      <p:sp>
        <p:nvSpPr>
          <p:cNvPr id="5" name="Footer Placeholder 4">
            <a:extLst>
              <a:ext uri="{FF2B5EF4-FFF2-40B4-BE49-F238E27FC236}">
                <a16:creationId xmlns:a16="http://schemas.microsoft.com/office/drawing/2014/main" id="{D43C0288-1FD2-4F10-8567-D9AC7D0736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C8983E-83EC-47B4-8391-77A19872D6B0}"/>
              </a:ext>
            </a:extLst>
          </p:cNvPr>
          <p:cNvSpPr>
            <a:spLocks noGrp="1"/>
          </p:cNvSpPr>
          <p:nvPr>
            <p:ph type="sldNum" sz="quarter" idx="12"/>
          </p:nvPr>
        </p:nvSpPr>
        <p:spPr/>
        <p:txBody>
          <a:bodyPr/>
          <a:lstStyle/>
          <a:p>
            <a:fld id="{DF11B390-1FC6-4A5F-9A07-C65FD5BF8A27}" type="slidenum">
              <a:rPr lang="en-GB" smtClean="0"/>
              <a:t>‹#›</a:t>
            </a:fld>
            <a:endParaRPr lang="en-GB"/>
          </a:p>
        </p:txBody>
      </p:sp>
    </p:spTree>
    <p:extLst>
      <p:ext uri="{BB962C8B-B14F-4D97-AF65-F5344CB8AC3E}">
        <p14:creationId xmlns:p14="http://schemas.microsoft.com/office/powerpoint/2010/main" val="2369382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5C974-A86E-4A34-B7AA-B48C954F4C3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6134098-6B4D-4A3E-9986-EF4A24AA5C7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7FA53B4-BE4E-4868-8379-E19C5820499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224EDEB-85BC-4A5E-A0AC-D3457AA79DEA}"/>
              </a:ext>
            </a:extLst>
          </p:cNvPr>
          <p:cNvSpPr>
            <a:spLocks noGrp="1"/>
          </p:cNvSpPr>
          <p:nvPr>
            <p:ph type="dt" sz="half" idx="10"/>
          </p:nvPr>
        </p:nvSpPr>
        <p:spPr/>
        <p:txBody>
          <a:bodyPr/>
          <a:lstStyle/>
          <a:p>
            <a:fld id="{27A9A38B-C46E-413A-B9E9-0F3063545685}" type="datetimeFigureOut">
              <a:rPr lang="en-GB" smtClean="0"/>
              <a:t>09/03/2021</a:t>
            </a:fld>
            <a:endParaRPr lang="en-GB"/>
          </a:p>
        </p:txBody>
      </p:sp>
      <p:sp>
        <p:nvSpPr>
          <p:cNvPr id="6" name="Footer Placeholder 5">
            <a:extLst>
              <a:ext uri="{FF2B5EF4-FFF2-40B4-BE49-F238E27FC236}">
                <a16:creationId xmlns:a16="http://schemas.microsoft.com/office/drawing/2014/main" id="{63EF25E2-374D-4BF7-B1B8-99CDB9BBF0F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774CEFF-F5BB-402B-886A-144A56C064A2}"/>
              </a:ext>
            </a:extLst>
          </p:cNvPr>
          <p:cNvSpPr>
            <a:spLocks noGrp="1"/>
          </p:cNvSpPr>
          <p:nvPr>
            <p:ph type="sldNum" sz="quarter" idx="12"/>
          </p:nvPr>
        </p:nvSpPr>
        <p:spPr/>
        <p:txBody>
          <a:bodyPr/>
          <a:lstStyle/>
          <a:p>
            <a:fld id="{DF11B390-1FC6-4A5F-9A07-C65FD5BF8A27}" type="slidenum">
              <a:rPr lang="en-GB" smtClean="0"/>
              <a:t>‹#›</a:t>
            </a:fld>
            <a:endParaRPr lang="en-GB"/>
          </a:p>
        </p:txBody>
      </p:sp>
    </p:spTree>
    <p:extLst>
      <p:ext uri="{BB962C8B-B14F-4D97-AF65-F5344CB8AC3E}">
        <p14:creationId xmlns:p14="http://schemas.microsoft.com/office/powerpoint/2010/main" val="812196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949F2-8CE3-4FB9-A8E2-5FA1AB409C8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03C034A-9761-461A-BCA5-49D7281D04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752B5A4-E9A5-4D4D-9FB9-0452FF35CF4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F2B2656-8EAF-49C1-B87B-066E393B07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C8270FA-B809-420D-BD10-B36C179BDE9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64EFCF6-1128-47E1-BD02-7D921F50164F}"/>
              </a:ext>
            </a:extLst>
          </p:cNvPr>
          <p:cNvSpPr>
            <a:spLocks noGrp="1"/>
          </p:cNvSpPr>
          <p:nvPr>
            <p:ph type="dt" sz="half" idx="10"/>
          </p:nvPr>
        </p:nvSpPr>
        <p:spPr/>
        <p:txBody>
          <a:bodyPr/>
          <a:lstStyle/>
          <a:p>
            <a:fld id="{27A9A38B-C46E-413A-B9E9-0F3063545685}" type="datetimeFigureOut">
              <a:rPr lang="en-GB" smtClean="0"/>
              <a:t>09/03/2021</a:t>
            </a:fld>
            <a:endParaRPr lang="en-GB"/>
          </a:p>
        </p:txBody>
      </p:sp>
      <p:sp>
        <p:nvSpPr>
          <p:cNvPr id="8" name="Footer Placeholder 7">
            <a:extLst>
              <a:ext uri="{FF2B5EF4-FFF2-40B4-BE49-F238E27FC236}">
                <a16:creationId xmlns:a16="http://schemas.microsoft.com/office/drawing/2014/main" id="{6C0CE8C0-3390-4370-8F8F-1EBF951AACA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C7DF15F-F419-41BC-8F84-4289EF125F0A}"/>
              </a:ext>
            </a:extLst>
          </p:cNvPr>
          <p:cNvSpPr>
            <a:spLocks noGrp="1"/>
          </p:cNvSpPr>
          <p:nvPr>
            <p:ph type="sldNum" sz="quarter" idx="12"/>
          </p:nvPr>
        </p:nvSpPr>
        <p:spPr/>
        <p:txBody>
          <a:bodyPr/>
          <a:lstStyle/>
          <a:p>
            <a:fld id="{DF11B390-1FC6-4A5F-9A07-C65FD5BF8A27}" type="slidenum">
              <a:rPr lang="en-GB" smtClean="0"/>
              <a:t>‹#›</a:t>
            </a:fld>
            <a:endParaRPr lang="en-GB"/>
          </a:p>
        </p:txBody>
      </p:sp>
    </p:spTree>
    <p:extLst>
      <p:ext uri="{BB962C8B-B14F-4D97-AF65-F5344CB8AC3E}">
        <p14:creationId xmlns:p14="http://schemas.microsoft.com/office/powerpoint/2010/main" val="382843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50BA5-9296-4C21-A8C3-092936547A9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7771F43-2D51-4015-B4A7-52970CDD65E3}"/>
              </a:ext>
            </a:extLst>
          </p:cNvPr>
          <p:cNvSpPr>
            <a:spLocks noGrp="1"/>
          </p:cNvSpPr>
          <p:nvPr>
            <p:ph type="dt" sz="half" idx="10"/>
          </p:nvPr>
        </p:nvSpPr>
        <p:spPr/>
        <p:txBody>
          <a:bodyPr/>
          <a:lstStyle/>
          <a:p>
            <a:fld id="{27A9A38B-C46E-413A-B9E9-0F3063545685}" type="datetimeFigureOut">
              <a:rPr lang="en-GB" smtClean="0"/>
              <a:t>09/03/2021</a:t>
            </a:fld>
            <a:endParaRPr lang="en-GB"/>
          </a:p>
        </p:txBody>
      </p:sp>
      <p:sp>
        <p:nvSpPr>
          <p:cNvPr id="4" name="Footer Placeholder 3">
            <a:extLst>
              <a:ext uri="{FF2B5EF4-FFF2-40B4-BE49-F238E27FC236}">
                <a16:creationId xmlns:a16="http://schemas.microsoft.com/office/drawing/2014/main" id="{8CD7DF4B-5C0C-426C-AD47-B22EC2FCD12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BE0DCE5-8A5A-41C0-ABA3-66F615382BE2}"/>
              </a:ext>
            </a:extLst>
          </p:cNvPr>
          <p:cNvSpPr>
            <a:spLocks noGrp="1"/>
          </p:cNvSpPr>
          <p:nvPr>
            <p:ph type="sldNum" sz="quarter" idx="12"/>
          </p:nvPr>
        </p:nvSpPr>
        <p:spPr/>
        <p:txBody>
          <a:bodyPr/>
          <a:lstStyle/>
          <a:p>
            <a:fld id="{DF11B390-1FC6-4A5F-9A07-C65FD5BF8A27}" type="slidenum">
              <a:rPr lang="en-GB" smtClean="0"/>
              <a:t>‹#›</a:t>
            </a:fld>
            <a:endParaRPr lang="en-GB"/>
          </a:p>
        </p:txBody>
      </p:sp>
    </p:spTree>
    <p:extLst>
      <p:ext uri="{BB962C8B-B14F-4D97-AF65-F5344CB8AC3E}">
        <p14:creationId xmlns:p14="http://schemas.microsoft.com/office/powerpoint/2010/main" val="779701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1E7336-2202-41F2-A05B-1050BE280DBB}"/>
              </a:ext>
            </a:extLst>
          </p:cNvPr>
          <p:cNvSpPr>
            <a:spLocks noGrp="1"/>
          </p:cNvSpPr>
          <p:nvPr>
            <p:ph type="dt" sz="half" idx="10"/>
          </p:nvPr>
        </p:nvSpPr>
        <p:spPr/>
        <p:txBody>
          <a:bodyPr/>
          <a:lstStyle/>
          <a:p>
            <a:fld id="{27A9A38B-C46E-413A-B9E9-0F3063545685}" type="datetimeFigureOut">
              <a:rPr lang="en-GB" smtClean="0"/>
              <a:t>09/03/2021</a:t>
            </a:fld>
            <a:endParaRPr lang="en-GB"/>
          </a:p>
        </p:txBody>
      </p:sp>
      <p:sp>
        <p:nvSpPr>
          <p:cNvPr id="3" name="Footer Placeholder 2">
            <a:extLst>
              <a:ext uri="{FF2B5EF4-FFF2-40B4-BE49-F238E27FC236}">
                <a16:creationId xmlns:a16="http://schemas.microsoft.com/office/drawing/2014/main" id="{E6E2CAC6-E70A-4BF8-A638-B8A565537D8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3F705BB-37A4-4B3B-AA18-3B80547B0F26}"/>
              </a:ext>
            </a:extLst>
          </p:cNvPr>
          <p:cNvSpPr>
            <a:spLocks noGrp="1"/>
          </p:cNvSpPr>
          <p:nvPr>
            <p:ph type="sldNum" sz="quarter" idx="12"/>
          </p:nvPr>
        </p:nvSpPr>
        <p:spPr/>
        <p:txBody>
          <a:bodyPr/>
          <a:lstStyle/>
          <a:p>
            <a:fld id="{DF11B390-1FC6-4A5F-9A07-C65FD5BF8A27}" type="slidenum">
              <a:rPr lang="en-GB" smtClean="0"/>
              <a:t>‹#›</a:t>
            </a:fld>
            <a:endParaRPr lang="en-GB"/>
          </a:p>
        </p:txBody>
      </p:sp>
    </p:spTree>
    <p:extLst>
      <p:ext uri="{BB962C8B-B14F-4D97-AF65-F5344CB8AC3E}">
        <p14:creationId xmlns:p14="http://schemas.microsoft.com/office/powerpoint/2010/main" val="2504026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D88BD-8CF7-4F87-B548-7C40A2B814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52E73C7-1D01-4102-B912-014030871D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42BE9EB-CF13-4A93-8CF9-1B826044CB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F94D52-B3F1-470F-9603-D621E7F3441F}"/>
              </a:ext>
            </a:extLst>
          </p:cNvPr>
          <p:cNvSpPr>
            <a:spLocks noGrp="1"/>
          </p:cNvSpPr>
          <p:nvPr>
            <p:ph type="dt" sz="half" idx="10"/>
          </p:nvPr>
        </p:nvSpPr>
        <p:spPr/>
        <p:txBody>
          <a:bodyPr/>
          <a:lstStyle/>
          <a:p>
            <a:fld id="{27A9A38B-C46E-413A-B9E9-0F3063545685}" type="datetimeFigureOut">
              <a:rPr lang="en-GB" smtClean="0"/>
              <a:t>09/03/2021</a:t>
            </a:fld>
            <a:endParaRPr lang="en-GB"/>
          </a:p>
        </p:txBody>
      </p:sp>
      <p:sp>
        <p:nvSpPr>
          <p:cNvPr id="6" name="Footer Placeholder 5">
            <a:extLst>
              <a:ext uri="{FF2B5EF4-FFF2-40B4-BE49-F238E27FC236}">
                <a16:creationId xmlns:a16="http://schemas.microsoft.com/office/drawing/2014/main" id="{28AADC21-10FE-41F8-8C2D-0C4CEC947CB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B029326-1A49-401F-A004-DCB10E53EF74}"/>
              </a:ext>
            </a:extLst>
          </p:cNvPr>
          <p:cNvSpPr>
            <a:spLocks noGrp="1"/>
          </p:cNvSpPr>
          <p:nvPr>
            <p:ph type="sldNum" sz="quarter" idx="12"/>
          </p:nvPr>
        </p:nvSpPr>
        <p:spPr/>
        <p:txBody>
          <a:bodyPr/>
          <a:lstStyle/>
          <a:p>
            <a:fld id="{DF11B390-1FC6-4A5F-9A07-C65FD5BF8A27}" type="slidenum">
              <a:rPr lang="en-GB" smtClean="0"/>
              <a:t>‹#›</a:t>
            </a:fld>
            <a:endParaRPr lang="en-GB"/>
          </a:p>
        </p:txBody>
      </p:sp>
    </p:spTree>
    <p:extLst>
      <p:ext uri="{BB962C8B-B14F-4D97-AF65-F5344CB8AC3E}">
        <p14:creationId xmlns:p14="http://schemas.microsoft.com/office/powerpoint/2010/main" val="2565146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6F392-F32A-4D40-8D43-603790A7D3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7097639-7863-4EED-85F5-2EE0DABA79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25D3D7E-1365-43A3-8D0E-0A21202884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9672F0E-8B85-440A-837B-8A5028480CCD}"/>
              </a:ext>
            </a:extLst>
          </p:cNvPr>
          <p:cNvSpPr>
            <a:spLocks noGrp="1"/>
          </p:cNvSpPr>
          <p:nvPr>
            <p:ph type="dt" sz="half" idx="10"/>
          </p:nvPr>
        </p:nvSpPr>
        <p:spPr/>
        <p:txBody>
          <a:bodyPr/>
          <a:lstStyle/>
          <a:p>
            <a:fld id="{27A9A38B-C46E-413A-B9E9-0F3063545685}" type="datetimeFigureOut">
              <a:rPr lang="en-GB" smtClean="0"/>
              <a:t>09/03/2021</a:t>
            </a:fld>
            <a:endParaRPr lang="en-GB"/>
          </a:p>
        </p:txBody>
      </p:sp>
      <p:sp>
        <p:nvSpPr>
          <p:cNvPr id="6" name="Footer Placeholder 5">
            <a:extLst>
              <a:ext uri="{FF2B5EF4-FFF2-40B4-BE49-F238E27FC236}">
                <a16:creationId xmlns:a16="http://schemas.microsoft.com/office/drawing/2014/main" id="{9B12B780-AF79-48AA-B278-763597FB745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CC41432-216D-4885-B856-66717AD4C768}"/>
              </a:ext>
            </a:extLst>
          </p:cNvPr>
          <p:cNvSpPr>
            <a:spLocks noGrp="1"/>
          </p:cNvSpPr>
          <p:nvPr>
            <p:ph type="sldNum" sz="quarter" idx="12"/>
          </p:nvPr>
        </p:nvSpPr>
        <p:spPr/>
        <p:txBody>
          <a:bodyPr/>
          <a:lstStyle/>
          <a:p>
            <a:fld id="{DF11B390-1FC6-4A5F-9A07-C65FD5BF8A27}" type="slidenum">
              <a:rPr lang="en-GB" smtClean="0"/>
              <a:t>‹#›</a:t>
            </a:fld>
            <a:endParaRPr lang="en-GB"/>
          </a:p>
        </p:txBody>
      </p:sp>
    </p:spTree>
    <p:extLst>
      <p:ext uri="{BB962C8B-B14F-4D97-AF65-F5344CB8AC3E}">
        <p14:creationId xmlns:p14="http://schemas.microsoft.com/office/powerpoint/2010/main" val="664446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E5947A7-012B-45FD-B811-ADDF434A6F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2B003F3-6345-4726-8489-0DA4BBD4D9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7A6ACC6-8D4D-4756-B110-B767D828851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A9A38B-C46E-413A-B9E9-0F3063545685}" type="datetimeFigureOut">
              <a:rPr lang="en-GB" smtClean="0"/>
              <a:t>09/03/2021</a:t>
            </a:fld>
            <a:endParaRPr lang="en-GB"/>
          </a:p>
        </p:txBody>
      </p:sp>
      <p:sp>
        <p:nvSpPr>
          <p:cNvPr id="5" name="Footer Placeholder 4">
            <a:extLst>
              <a:ext uri="{FF2B5EF4-FFF2-40B4-BE49-F238E27FC236}">
                <a16:creationId xmlns:a16="http://schemas.microsoft.com/office/drawing/2014/main" id="{D99A5942-DA6C-4D8E-A7B9-C4A06C6343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4CF5B10-35CC-4D98-A48F-85BFFA8A97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11B390-1FC6-4A5F-9A07-C65FD5BF8A27}" type="slidenum">
              <a:rPr lang="en-GB" smtClean="0"/>
              <a:t>‹#›</a:t>
            </a:fld>
            <a:endParaRPr lang="en-GB"/>
          </a:p>
        </p:txBody>
      </p:sp>
    </p:spTree>
    <p:extLst>
      <p:ext uri="{BB962C8B-B14F-4D97-AF65-F5344CB8AC3E}">
        <p14:creationId xmlns:p14="http://schemas.microsoft.com/office/powerpoint/2010/main" val="746191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5.jp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hyperlink" Target="tel:0800555111" TargetMode="External"/><Relationship Id="rId5" Type="http://schemas.openxmlformats.org/officeDocument/2006/relationships/hyperlink" Target="http://crimestoppers-uk.org/" TargetMode="External"/><Relationship Id="rId4" Type="http://schemas.openxmlformats.org/officeDocument/2006/relationships/hyperlink" Target="https://www.kent.police.uk/ro/report/ocr/af/how-to-report-a-crime/"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kent.police.uk/advice/advice-and-informatio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hyperlink" Target="mailto:csu.sevenoaks@kent.pnn.police.uk" TargetMode="External"/><Relationship Id="rId7" Type="http://schemas.openxmlformats.org/officeDocument/2006/relationships/image" Target="../media/image7.jp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hyperlink" Target="https://twitter.com/kent_police" TargetMode="External"/><Relationship Id="rId4" Type="http://schemas.openxmlformats.org/officeDocument/2006/relationships/hyperlink" Target="https://m.facebook.com/kentpolice/"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e-watch.co/viewArea.php?viewbeat=35" TargetMode="External"/><Relationship Id="rId2" Type="http://schemas.openxmlformats.org/officeDocument/2006/relationships/hyperlink" Target="https://www.kent.police.uk/a/your-area/"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hyperlink" Target="https://www.kent.police.uk/cp/crime-prevention/"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7656A15-3338-4CD4-BAB1-74A76E92C298}"/>
              </a:ext>
            </a:extLst>
          </p:cNvPr>
          <p:cNvPicPr>
            <a:picLocks noChangeAspect="1"/>
          </p:cNvPicPr>
          <p:nvPr/>
        </p:nvPicPr>
        <p:blipFill>
          <a:blip r:embed="rId2"/>
          <a:stretch>
            <a:fillRect/>
          </a:stretch>
        </p:blipFill>
        <p:spPr>
          <a:xfrm>
            <a:off x="0" y="0"/>
            <a:ext cx="12191999" cy="914400"/>
          </a:xfrm>
          <a:prstGeom prst="rect">
            <a:avLst/>
          </a:prstGeom>
        </p:spPr>
      </p:pic>
      <p:pic>
        <p:nvPicPr>
          <p:cNvPr id="4" name="Picture 3" descr="A picture containing logo&#10;&#10;Description automatically generated">
            <a:extLst>
              <a:ext uri="{FF2B5EF4-FFF2-40B4-BE49-F238E27FC236}">
                <a16:creationId xmlns:a16="http://schemas.microsoft.com/office/drawing/2014/main" id="{C8B3EF79-21F8-4A1D-9092-2B61EE764E53}"/>
              </a:ext>
            </a:extLst>
          </p:cNvPr>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r="52429"/>
          <a:stretch/>
        </p:blipFill>
        <p:spPr>
          <a:xfrm rot="776078">
            <a:off x="6251035" y="874497"/>
            <a:ext cx="4941755" cy="4696270"/>
          </a:xfrm>
          <a:prstGeom prst="rect">
            <a:avLst/>
          </a:prstGeom>
        </p:spPr>
      </p:pic>
      <p:sp>
        <p:nvSpPr>
          <p:cNvPr id="6" name="TextBox 5">
            <a:extLst>
              <a:ext uri="{FF2B5EF4-FFF2-40B4-BE49-F238E27FC236}">
                <a16:creationId xmlns:a16="http://schemas.microsoft.com/office/drawing/2014/main" id="{4482DD22-2777-4E0C-A3C2-95C8FD2E4D68}"/>
              </a:ext>
            </a:extLst>
          </p:cNvPr>
          <p:cNvSpPr txBox="1"/>
          <p:nvPr/>
        </p:nvSpPr>
        <p:spPr>
          <a:xfrm>
            <a:off x="3853543" y="3086100"/>
            <a:ext cx="4327071" cy="1446550"/>
          </a:xfrm>
          <a:prstGeom prst="rect">
            <a:avLst/>
          </a:prstGeom>
          <a:noFill/>
        </p:spPr>
        <p:txBody>
          <a:bodyPr wrap="square" rtlCol="0">
            <a:spAutoFit/>
          </a:bodyPr>
          <a:lstStyle/>
          <a:p>
            <a:pPr algn="ctr"/>
            <a:r>
              <a:rPr lang="en-GB" sz="4400" b="1" dirty="0">
                <a:solidFill>
                  <a:srgbClr val="0070C0"/>
                </a:solidFill>
              </a:rPr>
              <a:t>Crime Awareness Campaign </a:t>
            </a:r>
          </a:p>
        </p:txBody>
      </p:sp>
    </p:spTree>
    <p:extLst>
      <p:ext uri="{BB962C8B-B14F-4D97-AF65-F5344CB8AC3E}">
        <p14:creationId xmlns:p14="http://schemas.microsoft.com/office/powerpoint/2010/main" val="1330276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939083E-FBB3-47BB-A786-86DC9A4CB92F}"/>
              </a:ext>
            </a:extLst>
          </p:cNvPr>
          <p:cNvPicPr>
            <a:picLocks noChangeAspect="1"/>
          </p:cNvPicPr>
          <p:nvPr/>
        </p:nvPicPr>
        <p:blipFill>
          <a:blip r:embed="rId2"/>
          <a:stretch>
            <a:fillRect/>
          </a:stretch>
        </p:blipFill>
        <p:spPr>
          <a:xfrm>
            <a:off x="0" y="0"/>
            <a:ext cx="12192000" cy="914400"/>
          </a:xfrm>
          <a:prstGeom prst="rect">
            <a:avLst/>
          </a:prstGeom>
        </p:spPr>
      </p:pic>
      <p:pic>
        <p:nvPicPr>
          <p:cNvPr id="5" name="Picture 4">
            <a:extLst>
              <a:ext uri="{FF2B5EF4-FFF2-40B4-BE49-F238E27FC236}">
                <a16:creationId xmlns:a16="http://schemas.microsoft.com/office/drawing/2014/main" id="{9BEB14BD-839E-47DB-BC8C-EF8A7B2F682A}"/>
              </a:ext>
            </a:extLst>
          </p:cNvPr>
          <p:cNvPicPr>
            <a:picLocks noChangeAspect="1"/>
          </p:cNvPicPr>
          <p:nvPr/>
        </p:nvPicPr>
        <p:blipFill>
          <a:blip r:embed="rId3"/>
          <a:stretch>
            <a:fillRect/>
          </a:stretch>
        </p:blipFill>
        <p:spPr>
          <a:xfrm>
            <a:off x="4695779" y="5445881"/>
            <a:ext cx="7496221" cy="1387928"/>
          </a:xfrm>
          <a:prstGeom prst="rect">
            <a:avLst/>
          </a:prstGeom>
        </p:spPr>
      </p:pic>
      <p:sp>
        <p:nvSpPr>
          <p:cNvPr id="9" name="Rectangle 8">
            <a:extLst>
              <a:ext uri="{FF2B5EF4-FFF2-40B4-BE49-F238E27FC236}">
                <a16:creationId xmlns:a16="http://schemas.microsoft.com/office/drawing/2014/main" id="{A97C5DC6-74F3-41CF-8ABA-8216E84F6F4A}"/>
              </a:ext>
            </a:extLst>
          </p:cNvPr>
          <p:cNvSpPr/>
          <p:nvPr/>
        </p:nvSpPr>
        <p:spPr>
          <a:xfrm>
            <a:off x="134914" y="914400"/>
            <a:ext cx="5808686" cy="5078313"/>
          </a:xfrm>
          <a:prstGeom prst="rect">
            <a:avLst/>
          </a:prstGeom>
        </p:spPr>
        <p:txBody>
          <a:bodyPr wrap="square">
            <a:spAutoFit/>
          </a:bodyPr>
          <a:lstStyle/>
          <a:p>
            <a:r>
              <a:rPr lang="en-GB" b="1" u="sng" dirty="0"/>
              <a:t>Call 999 if:</a:t>
            </a:r>
          </a:p>
          <a:p>
            <a:r>
              <a:rPr lang="en-GB" dirty="0"/>
              <a:t>•a serious offence is in progress or has just been committed</a:t>
            </a:r>
          </a:p>
          <a:p>
            <a:r>
              <a:rPr lang="en-GB" dirty="0"/>
              <a:t>•someone is in immediate danger or harm</a:t>
            </a:r>
          </a:p>
          <a:p>
            <a:r>
              <a:rPr lang="en-GB" dirty="0"/>
              <a:t>•property is in danger of being damaged</a:t>
            </a:r>
          </a:p>
          <a:p>
            <a:r>
              <a:rPr lang="en-GB" dirty="0"/>
              <a:t>•a serious disruption to the public is likely</a:t>
            </a:r>
          </a:p>
          <a:p>
            <a:endParaRPr lang="en-GB" dirty="0"/>
          </a:p>
          <a:p>
            <a:endParaRPr lang="en-GB" dirty="0"/>
          </a:p>
          <a:p>
            <a:r>
              <a:rPr lang="en-GB" dirty="0"/>
              <a:t>Call 101 for non-emergency enquiries.</a:t>
            </a:r>
          </a:p>
          <a:p>
            <a:endParaRPr lang="en-GB" b="1" u="sng" dirty="0"/>
          </a:p>
          <a:p>
            <a:endParaRPr lang="en-GB" b="1" u="sng" dirty="0"/>
          </a:p>
          <a:p>
            <a:r>
              <a:rPr lang="en-GB" dirty="0"/>
              <a:t>Any possible breach of coronavirus (Covid-19) measures can be reported online – </a:t>
            </a:r>
            <a:r>
              <a:rPr lang="en-GB" dirty="0">
                <a:solidFill>
                  <a:srgbClr val="FF0000"/>
                </a:solidFill>
              </a:rPr>
              <a:t>PUT </a:t>
            </a:r>
            <a:r>
              <a:rPr lang="en-GB" b="1" u="sng" dirty="0">
                <a:solidFill>
                  <a:srgbClr val="FF0000"/>
                </a:solidFill>
              </a:rPr>
              <a:t>LINK</a:t>
            </a:r>
          </a:p>
          <a:p>
            <a:endParaRPr lang="en-GB" dirty="0"/>
          </a:p>
          <a:p>
            <a:endParaRPr lang="en-GB" dirty="0"/>
          </a:p>
          <a:p>
            <a:r>
              <a:rPr lang="en-GB" dirty="0"/>
              <a:t>Report a crime online - </a:t>
            </a:r>
            <a:r>
              <a:rPr lang="en-GB" dirty="0">
                <a:hlinkClick r:id="rId4"/>
              </a:rPr>
              <a:t>https://www.kent.police.uk/ro/report/ocr/af/how-to-report-a-crime/</a:t>
            </a:r>
            <a:endParaRPr lang="en-GB" dirty="0"/>
          </a:p>
          <a:p>
            <a:endParaRPr lang="en-GB" dirty="0"/>
          </a:p>
        </p:txBody>
      </p:sp>
      <p:sp>
        <p:nvSpPr>
          <p:cNvPr id="2" name="TextBox 1">
            <a:extLst>
              <a:ext uri="{FF2B5EF4-FFF2-40B4-BE49-F238E27FC236}">
                <a16:creationId xmlns:a16="http://schemas.microsoft.com/office/drawing/2014/main" id="{F993FBDB-6FBF-44E3-BCCC-514513AF2676}"/>
              </a:ext>
            </a:extLst>
          </p:cNvPr>
          <p:cNvSpPr txBox="1"/>
          <p:nvPr/>
        </p:nvSpPr>
        <p:spPr>
          <a:xfrm>
            <a:off x="368299" y="123410"/>
            <a:ext cx="4327479" cy="702090"/>
          </a:xfrm>
          <a:prstGeom prst="rect">
            <a:avLst/>
          </a:prstGeom>
          <a:noFill/>
        </p:spPr>
        <p:txBody>
          <a:bodyPr wrap="square" rtlCol="0">
            <a:spAutoFit/>
          </a:bodyPr>
          <a:lstStyle/>
          <a:p>
            <a:r>
              <a:rPr lang="en-GB" sz="4000" b="1" dirty="0">
                <a:solidFill>
                  <a:schemeClr val="bg1"/>
                </a:solidFill>
              </a:rPr>
              <a:t>Contact us</a:t>
            </a:r>
          </a:p>
        </p:txBody>
      </p:sp>
      <p:sp>
        <p:nvSpPr>
          <p:cNvPr id="3" name="TextBox 2">
            <a:extLst>
              <a:ext uri="{FF2B5EF4-FFF2-40B4-BE49-F238E27FC236}">
                <a16:creationId xmlns:a16="http://schemas.microsoft.com/office/drawing/2014/main" id="{983749B4-77C8-42F9-94FC-94F0FC799CAA}"/>
              </a:ext>
            </a:extLst>
          </p:cNvPr>
          <p:cNvSpPr txBox="1"/>
          <p:nvPr/>
        </p:nvSpPr>
        <p:spPr>
          <a:xfrm>
            <a:off x="7565650" y="2641101"/>
            <a:ext cx="4470400" cy="1477328"/>
          </a:xfrm>
          <a:prstGeom prst="rect">
            <a:avLst/>
          </a:prstGeom>
          <a:noFill/>
        </p:spPr>
        <p:txBody>
          <a:bodyPr wrap="square" rtlCol="0">
            <a:spAutoFit/>
          </a:bodyPr>
          <a:lstStyle/>
          <a:p>
            <a:r>
              <a:rPr lang="en-GB" b="1" dirty="0"/>
              <a:t>Stay anonymous - </a:t>
            </a:r>
            <a:r>
              <a:rPr lang="en-GB" b="1" dirty="0" err="1"/>
              <a:t>Crimestoppers</a:t>
            </a:r>
            <a:r>
              <a:rPr lang="en-GB" b="1" dirty="0"/>
              <a:t> </a:t>
            </a:r>
          </a:p>
          <a:p>
            <a:r>
              <a:rPr lang="en-GB" dirty="0"/>
              <a:t>Online </a:t>
            </a:r>
            <a:r>
              <a:rPr lang="en-GB" dirty="0">
                <a:hlinkClick r:id="rId5"/>
              </a:rPr>
              <a:t>crimestoppers-uk.org</a:t>
            </a:r>
            <a:r>
              <a:rPr lang="en-GB" dirty="0"/>
              <a:t> </a:t>
            </a:r>
          </a:p>
          <a:p>
            <a:r>
              <a:rPr lang="en-GB" dirty="0"/>
              <a:t>By phone </a:t>
            </a:r>
            <a:r>
              <a:rPr lang="en-GB" dirty="0">
                <a:hlinkClick r:id="rId6"/>
              </a:rPr>
              <a:t>0800 555 111</a:t>
            </a:r>
            <a:r>
              <a:rPr lang="en-GB" dirty="0"/>
              <a:t> </a:t>
            </a:r>
          </a:p>
          <a:p>
            <a:r>
              <a:rPr lang="en-GB" dirty="0"/>
              <a:t>Contact </a:t>
            </a:r>
            <a:r>
              <a:rPr lang="en-GB" dirty="0" err="1"/>
              <a:t>Crimestoppers</a:t>
            </a:r>
            <a:r>
              <a:rPr lang="en-GB" dirty="0"/>
              <a:t> to anonymously report a crime or suspicious behaviour.</a:t>
            </a:r>
            <a:endParaRPr lang="en-GB" dirty="0">
              <a:effectLst/>
            </a:endParaRPr>
          </a:p>
        </p:txBody>
      </p:sp>
      <p:pic>
        <p:nvPicPr>
          <p:cNvPr id="7" name="Picture 6" descr="Text&#10;&#10;Description automatically generated">
            <a:extLst>
              <a:ext uri="{FF2B5EF4-FFF2-40B4-BE49-F238E27FC236}">
                <a16:creationId xmlns:a16="http://schemas.microsoft.com/office/drawing/2014/main" id="{F43CC19D-7061-4BC8-BE8F-446B6C33CBA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34914" y="6056727"/>
            <a:ext cx="1989671" cy="777082"/>
          </a:xfrm>
          <a:prstGeom prst="rect">
            <a:avLst/>
          </a:prstGeom>
        </p:spPr>
      </p:pic>
    </p:spTree>
    <p:extLst>
      <p:ext uri="{BB962C8B-B14F-4D97-AF65-F5344CB8AC3E}">
        <p14:creationId xmlns:p14="http://schemas.microsoft.com/office/powerpoint/2010/main" val="38819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A16AA7-C182-4267-98C9-4400C72694E2}"/>
              </a:ext>
            </a:extLst>
          </p:cNvPr>
          <p:cNvSpPr>
            <a:spLocks noGrp="1"/>
          </p:cNvSpPr>
          <p:nvPr>
            <p:ph idx="1"/>
          </p:nvPr>
        </p:nvSpPr>
        <p:spPr>
          <a:xfrm>
            <a:off x="571500" y="2066925"/>
            <a:ext cx="10515600" cy="4351338"/>
          </a:xfrm>
        </p:spPr>
        <p:txBody>
          <a:bodyPr>
            <a:normAutofit/>
          </a:bodyPr>
          <a:lstStyle/>
          <a:p>
            <a:r>
              <a:rPr lang="en-GB" sz="1800" dirty="0"/>
              <a:t>Where did it happen</a:t>
            </a:r>
          </a:p>
          <a:p>
            <a:r>
              <a:rPr lang="en-GB" sz="1800" dirty="0"/>
              <a:t>Was anything stolen?</a:t>
            </a:r>
          </a:p>
          <a:p>
            <a:r>
              <a:rPr lang="en-GB" sz="1800" dirty="0">
                <a:solidFill>
                  <a:srgbClr val="1F2025"/>
                </a:solidFill>
                <a:latin typeface="inherit"/>
              </a:rPr>
              <a:t>Was any property damaged?</a:t>
            </a:r>
          </a:p>
          <a:p>
            <a:r>
              <a:rPr lang="en-GB" sz="1800" dirty="0"/>
              <a:t>Was anyone threatened, verbally abused or assaulted?</a:t>
            </a:r>
          </a:p>
          <a:p>
            <a:r>
              <a:rPr lang="en-GB" sz="1800" dirty="0"/>
              <a:t>the date and time of the crime</a:t>
            </a:r>
          </a:p>
          <a:p>
            <a:r>
              <a:rPr lang="en-GB" sz="1800" dirty="0"/>
              <a:t>unique details of all items stolen (</a:t>
            </a:r>
            <a:r>
              <a:rPr lang="en-GB" sz="1800" dirty="0" err="1"/>
              <a:t>e.g</a:t>
            </a:r>
            <a:r>
              <a:rPr lang="en-GB" sz="1800" dirty="0"/>
              <a:t> specific marks or colours, a registration number, a phone’s IMEI number)</a:t>
            </a:r>
          </a:p>
          <a:p>
            <a:r>
              <a:rPr lang="en-GB" sz="1800" dirty="0"/>
              <a:t>contact details of anyone who witnessed the crime</a:t>
            </a:r>
          </a:p>
          <a:p>
            <a:r>
              <a:rPr lang="en-GB" sz="1800" dirty="0"/>
              <a:t>information about any evidence that could help our investigation</a:t>
            </a:r>
          </a:p>
        </p:txBody>
      </p:sp>
      <p:pic>
        <p:nvPicPr>
          <p:cNvPr id="4" name="Picture 3">
            <a:extLst>
              <a:ext uri="{FF2B5EF4-FFF2-40B4-BE49-F238E27FC236}">
                <a16:creationId xmlns:a16="http://schemas.microsoft.com/office/drawing/2014/main" id="{7475FD13-BCEC-42FB-833D-58DED5978CDC}"/>
              </a:ext>
            </a:extLst>
          </p:cNvPr>
          <p:cNvPicPr>
            <a:picLocks noChangeAspect="1"/>
          </p:cNvPicPr>
          <p:nvPr/>
        </p:nvPicPr>
        <p:blipFill>
          <a:blip r:embed="rId2"/>
          <a:stretch>
            <a:fillRect/>
          </a:stretch>
        </p:blipFill>
        <p:spPr>
          <a:xfrm>
            <a:off x="0" y="0"/>
            <a:ext cx="12192000" cy="914400"/>
          </a:xfrm>
          <a:prstGeom prst="rect">
            <a:avLst/>
          </a:prstGeom>
        </p:spPr>
      </p:pic>
      <p:sp>
        <p:nvSpPr>
          <p:cNvPr id="5" name="TextBox 4">
            <a:extLst>
              <a:ext uri="{FF2B5EF4-FFF2-40B4-BE49-F238E27FC236}">
                <a16:creationId xmlns:a16="http://schemas.microsoft.com/office/drawing/2014/main" id="{EDF6E5F1-C794-4226-B483-B56AE68DC49E}"/>
              </a:ext>
            </a:extLst>
          </p:cNvPr>
          <p:cNvSpPr txBox="1"/>
          <p:nvPr/>
        </p:nvSpPr>
        <p:spPr>
          <a:xfrm>
            <a:off x="127000" y="103257"/>
            <a:ext cx="5130800" cy="707886"/>
          </a:xfrm>
          <a:prstGeom prst="rect">
            <a:avLst/>
          </a:prstGeom>
          <a:noFill/>
        </p:spPr>
        <p:txBody>
          <a:bodyPr wrap="square" rtlCol="0">
            <a:spAutoFit/>
          </a:bodyPr>
          <a:lstStyle/>
          <a:p>
            <a:r>
              <a:rPr lang="en-GB" sz="4000" b="1" dirty="0">
                <a:solidFill>
                  <a:schemeClr val="bg1"/>
                </a:solidFill>
              </a:rPr>
              <a:t>Information to help us </a:t>
            </a:r>
          </a:p>
        </p:txBody>
      </p:sp>
      <p:sp>
        <p:nvSpPr>
          <p:cNvPr id="6" name="TextBox 5">
            <a:extLst>
              <a:ext uri="{FF2B5EF4-FFF2-40B4-BE49-F238E27FC236}">
                <a16:creationId xmlns:a16="http://schemas.microsoft.com/office/drawing/2014/main" id="{38806DA2-7566-4DA1-8681-7201CEB1FBC1}"/>
              </a:ext>
            </a:extLst>
          </p:cNvPr>
          <p:cNvSpPr txBox="1"/>
          <p:nvPr/>
        </p:nvSpPr>
        <p:spPr>
          <a:xfrm>
            <a:off x="184150" y="1017657"/>
            <a:ext cx="11290300" cy="646331"/>
          </a:xfrm>
          <a:prstGeom prst="rect">
            <a:avLst/>
          </a:prstGeom>
          <a:noFill/>
        </p:spPr>
        <p:txBody>
          <a:bodyPr wrap="square" rtlCol="0">
            <a:spAutoFit/>
          </a:bodyPr>
          <a:lstStyle/>
          <a:p>
            <a:r>
              <a:rPr lang="en-GB" dirty="0"/>
              <a:t>Kent Police need the relevant information to be able to assist us with making lines of enquiries regarding crime in the area and other concerns – but only if it safe to gain the information. </a:t>
            </a:r>
          </a:p>
        </p:txBody>
      </p:sp>
    </p:spTree>
    <p:extLst>
      <p:ext uri="{BB962C8B-B14F-4D97-AF65-F5344CB8AC3E}">
        <p14:creationId xmlns:p14="http://schemas.microsoft.com/office/powerpoint/2010/main" val="1440230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A1D79F5-4C13-44E0-BDF0-4D70D20646C4}"/>
              </a:ext>
            </a:extLst>
          </p:cNvPr>
          <p:cNvSpPr/>
          <p:nvPr/>
        </p:nvSpPr>
        <p:spPr>
          <a:xfrm>
            <a:off x="0" y="1018652"/>
            <a:ext cx="11785600" cy="5078313"/>
          </a:xfrm>
          <a:prstGeom prst="rect">
            <a:avLst/>
          </a:prstGeom>
        </p:spPr>
        <p:txBody>
          <a:bodyPr wrap="square">
            <a:spAutoFit/>
          </a:bodyPr>
          <a:lstStyle/>
          <a:p>
            <a:r>
              <a:rPr lang="en-GB" dirty="0"/>
              <a:t>Advice and information for specific topics listed below can be found online - </a:t>
            </a:r>
            <a:r>
              <a:rPr lang="en-GB" dirty="0">
                <a:hlinkClick r:id="rId2"/>
              </a:rPr>
              <a:t>https://www.kent.police.uk/advice/advice-and-information/</a:t>
            </a:r>
            <a:r>
              <a:rPr lang="en-GB" dirty="0"/>
              <a:t> </a:t>
            </a:r>
          </a:p>
          <a:p>
            <a:endParaRPr lang="en-GB" dirty="0"/>
          </a:p>
          <a:p>
            <a:r>
              <a:rPr lang="en-GB" dirty="0"/>
              <a:t>Adult and elder abuse</a:t>
            </a:r>
          </a:p>
          <a:p>
            <a:r>
              <a:rPr lang="en-GB" dirty="0"/>
              <a:t>Antisocial behaviour </a:t>
            </a:r>
          </a:p>
          <a:p>
            <a:r>
              <a:rPr lang="en-GB" dirty="0"/>
              <a:t>Animal crime </a:t>
            </a:r>
          </a:p>
          <a:p>
            <a:r>
              <a:rPr lang="en-GB" dirty="0"/>
              <a:t>Child abuse</a:t>
            </a:r>
          </a:p>
          <a:p>
            <a:r>
              <a:rPr lang="en-GB" dirty="0"/>
              <a:t>Complaints</a:t>
            </a:r>
          </a:p>
          <a:p>
            <a:r>
              <a:rPr lang="en-GB" dirty="0"/>
              <a:t>Coronavirus </a:t>
            </a:r>
          </a:p>
          <a:p>
            <a:r>
              <a:rPr lang="en-GB" dirty="0"/>
              <a:t>County lines</a:t>
            </a:r>
          </a:p>
          <a:p>
            <a:r>
              <a:rPr lang="en-GB" dirty="0"/>
              <a:t>Data protection</a:t>
            </a:r>
          </a:p>
          <a:p>
            <a:r>
              <a:rPr lang="en-GB" dirty="0"/>
              <a:t>Domestic abuse</a:t>
            </a:r>
          </a:p>
          <a:p>
            <a:r>
              <a:rPr lang="en-GB" dirty="0"/>
              <a:t>Environment crime </a:t>
            </a:r>
          </a:p>
          <a:p>
            <a:r>
              <a:rPr lang="en-GB" dirty="0"/>
              <a:t>Events and processions</a:t>
            </a:r>
          </a:p>
          <a:p>
            <a:r>
              <a:rPr lang="en-GB" dirty="0"/>
              <a:t>Filming </a:t>
            </a:r>
          </a:p>
          <a:p>
            <a:r>
              <a:rPr lang="en-GB" dirty="0"/>
              <a:t>Firearms licensing </a:t>
            </a:r>
          </a:p>
          <a:p>
            <a:r>
              <a:rPr lang="en-GB" dirty="0"/>
              <a:t>Fraud </a:t>
            </a:r>
          </a:p>
          <a:p>
            <a:r>
              <a:rPr lang="en-GB" dirty="0"/>
              <a:t>Hate crime </a:t>
            </a:r>
          </a:p>
        </p:txBody>
      </p:sp>
      <p:pic>
        <p:nvPicPr>
          <p:cNvPr id="5" name="Picture 4">
            <a:extLst>
              <a:ext uri="{FF2B5EF4-FFF2-40B4-BE49-F238E27FC236}">
                <a16:creationId xmlns:a16="http://schemas.microsoft.com/office/drawing/2014/main" id="{096E1350-A70E-4032-BE7C-37D1458BE8E2}"/>
              </a:ext>
            </a:extLst>
          </p:cNvPr>
          <p:cNvPicPr>
            <a:picLocks noChangeAspect="1"/>
          </p:cNvPicPr>
          <p:nvPr/>
        </p:nvPicPr>
        <p:blipFill>
          <a:blip r:embed="rId3"/>
          <a:stretch>
            <a:fillRect/>
          </a:stretch>
        </p:blipFill>
        <p:spPr>
          <a:xfrm>
            <a:off x="0" y="0"/>
            <a:ext cx="12191999" cy="914400"/>
          </a:xfrm>
          <a:prstGeom prst="rect">
            <a:avLst/>
          </a:prstGeom>
        </p:spPr>
      </p:pic>
      <p:sp>
        <p:nvSpPr>
          <p:cNvPr id="6" name="TextBox 5">
            <a:extLst>
              <a:ext uri="{FF2B5EF4-FFF2-40B4-BE49-F238E27FC236}">
                <a16:creationId xmlns:a16="http://schemas.microsoft.com/office/drawing/2014/main" id="{66669FEB-4258-4B96-94CB-73049A4A1DE1}"/>
              </a:ext>
            </a:extLst>
          </p:cNvPr>
          <p:cNvSpPr txBox="1"/>
          <p:nvPr/>
        </p:nvSpPr>
        <p:spPr>
          <a:xfrm>
            <a:off x="2443841" y="1849648"/>
            <a:ext cx="4152902" cy="3416320"/>
          </a:xfrm>
          <a:prstGeom prst="rect">
            <a:avLst/>
          </a:prstGeom>
          <a:noFill/>
        </p:spPr>
        <p:txBody>
          <a:bodyPr wrap="square" rtlCol="0">
            <a:spAutoFit/>
          </a:bodyPr>
          <a:lstStyle/>
          <a:p>
            <a:r>
              <a:rPr lang="en-GB" dirty="0"/>
              <a:t>Misconduct hearing</a:t>
            </a:r>
          </a:p>
          <a:p>
            <a:r>
              <a:rPr lang="en-GB" dirty="0"/>
              <a:t>Modern slavery</a:t>
            </a:r>
          </a:p>
          <a:p>
            <a:r>
              <a:rPr lang="en-GB" dirty="0"/>
              <a:t>Rape and sexual assault</a:t>
            </a:r>
          </a:p>
          <a:p>
            <a:r>
              <a:rPr lang="en-GB" dirty="0"/>
              <a:t>Register an overseas register</a:t>
            </a:r>
          </a:p>
          <a:p>
            <a:r>
              <a:rPr lang="en-GB" dirty="0"/>
              <a:t>Rural crime </a:t>
            </a:r>
          </a:p>
          <a:p>
            <a:r>
              <a:rPr lang="en-GB" dirty="0"/>
              <a:t>Stop and search</a:t>
            </a:r>
          </a:p>
          <a:p>
            <a:r>
              <a:rPr lang="en-GB" dirty="0"/>
              <a:t>Support for victims and witnesses of crime</a:t>
            </a:r>
          </a:p>
          <a:p>
            <a:r>
              <a:rPr lang="en-GB" dirty="0"/>
              <a:t>Terrorism in the UK</a:t>
            </a:r>
          </a:p>
          <a:p>
            <a:r>
              <a:rPr lang="en-GB" dirty="0"/>
              <a:t>Vehicle recovery </a:t>
            </a:r>
          </a:p>
          <a:p>
            <a:r>
              <a:rPr lang="en-GB" dirty="0"/>
              <a:t>Watch schemes and initiatives</a:t>
            </a:r>
          </a:p>
          <a:p>
            <a:r>
              <a:rPr lang="en-GB" dirty="0"/>
              <a:t>What happens after you report a crime</a:t>
            </a:r>
          </a:p>
          <a:p>
            <a:r>
              <a:rPr lang="en-GB" dirty="0"/>
              <a:t>Wildlife crime </a:t>
            </a:r>
          </a:p>
        </p:txBody>
      </p:sp>
      <p:sp>
        <p:nvSpPr>
          <p:cNvPr id="7" name="TextBox 6">
            <a:extLst>
              <a:ext uri="{FF2B5EF4-FFF2-40B4-BE49-F238E27FC236}">
                <a16:creationId xmlns:a16="http://schemas.microsoft.com/office/drawing/2014/main" id="{EEC70F3B-0A5B-4E9F-BF9E-96F4E25708D8}"/>
              </a:ext>
            </a:extLst>
          </p:cNvPr>
          <p:cNvSpPr txBox="1"/>
          <p:nvPr/>
        </p:nvSpPr>
        <p:spPr>
          <a:xfrm>
            <a:off x="7467600" y="2136359"/>
            <a:ext cx="4397829" cy="1754326"/>
          </a:xfrm>
          <a:prstGeom prst="rect">
            <a:avLst/>
          </a:prstGeom>
          <a:noFill/>
          <a:ln>
            <a:solidFill>
              <a:schemeClr val="tx1"/>
            </a:solidFill>
          </a:ln>
        </p:spPr>
        <p:txBody>
          <a:bodyPr wrap="square" rtlCol="0">
            <a:spAutoFit/>
          </a:bodyPr>
          <a:lstStyle/>
          <a:p>
            <a:r>
              <a:rPr lang="en-GB" b="1" u="sng" dirty="0"/>
              <a:t>Civil Disputes</a:t>
            </a:r>
          </a:p>
          <a:p>
            <a:r>
              <a:rPr lang="en-GB" dirty="0"/>
              <a:t>Unless a crime has been committed or someone is in immediate danger, the police are unlikely to intervene in civil disputes. However, we’ll put you in touch with the groups and organisations who can help.</a:t>
            </a:r>
          </a:p>
        </p:txBody>
      </p:sp>
      <p:sp>
        <p:nvSpPr>
          <p:cNvPr id="8" name="TextBox 7">
            <a:extLst>
              <a:ext uri="{FF2B5EF4-FFF2-40B4-BE49-F238E27FC236}">
                <a16:creationId xmlns:a16="http://schemas.microsoft.com/office/drawing/2014/main" id="{DB61C0DD-00D8-4621-9FAE-A999BB93540A}"/>
              </a:ext>
            </a:extLst>
          </p:cNvPr>
          <p:cNvSpPr txBox="1"/>
          <p:nvPr/>
        </p:nvSpPr>
        <p:spPr>
          <a:xfrm>
            <a:off x="152399" y="103257"/>
            <a:ext cx="5519058" cy="707886"/>
          </a:xfrm>
          <a:prstGeom prst="rect">
            <a:avLst/>
          </a:prstGeom>
          <a:noFill/>
        </p:spPr>
        <p:txBody>
          <a:bodyPr wrap="square" rtlCol="0">
            <a:spAutoFit/>
          </a:bodyPr>
          <a:lstStyle/>
          <a:p>
            <a:r>
              <a:rPr lang="en-GB" sz="4000" dirty="0">
                <a:solidFill>
                  <a:schemeClr val="bg1"/>
                </a:solidFill>
              </a:rPr>
              <a:t>Advice &amp; information </a:t>
            </a:r>
          </a:p>
        </p:txBody>
      </p:sp>
    </p:spTree>
    <p:extLst>
      <p:ext uri="{BB962C8B-B14F-4D97-AF65-F5344CB8AC3E}">
        <p14:creationId xmlns:p14="http://schemas.microsoft.com/office/powerpoint/2010/main" val="2176937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7FD3B59-BFCD-4444-B259-137979A55076}"/>
              </a:ext>
            </a:extLst>
          </p:cNvPr>
          <p:cNvPicPr>
            <a:picLocks noChangeAspect="1"/>
          </p:cNvPicPr>
          <p:nvPr/>
        </p:nvPicPr>
        <p:blipFill>
          <a:blip r:embed="rId2"/>
          <a:stretch>
            <a:fillRect/>
          </a:stretch>
        </p:blipFill>
        <p:spPr>
          <a:xfrm>
            <a:off x="0" y="0"/>
            <a:ext cx="12191999" cy="914400"/>
          </a:xfrm>
          <a:prstGeom prst="rect">
            <a:avLst/>
          </a:prstGeom>
        </p:spPr>
      </p:pic>
      <p:sp>
        <p:nvSpPr>
          <p:cNvPr id="6" name="TextBox 5">
            <a:extLst>
              <a:ext uri="{FF2B5EF4-FFF2-40B4-BE49-F238E27FC236}">
                <a16:creationId xmlns:a16="http://schemas.microsoft.com/office/drawing/2014/main" id="{C640F9E8-A2A8-46B7-9877-D071BEAD1B28}"/>
              </a:ext>
            </a:extLst>
          </p:cNvPr>
          <p:cNvSpPr txBox="1"/>
          <p:nvPr/>
        </p:nvSpPr>
        <p:spPr>
          <a:xfrm>
            <a:off x="177800" y="1257300"/>
            <a:ext cx="11785600" cy="3693319"/>
          </a:xfrm>
          <a:prstGeom prst="rect">
            <a:avLst/>
          </a:prstGeom>
          <a:noFill/>
        </p:spPr>
        <p:txBody>
          <a:bodyPr wrap="square" rtlCol="0">
            <a:spAutoFit/>
          </a:bodyPr>
          <a:lstStyle/>
          <a:p>
            <a:r>
              <a:rPr lang="en-GB" dirty="0"/>
              <a:t>Your local officers are PCSO Randall and PCSO Green who cover </a:t>
            </a:r>
            <a:r>
              <a:rPr lang="en-GB" dirty="0" err="1"/>
              <a:t>Kemsing</a:t>
            </a:r>
            <a:r>
              <a:rPr lang="en-GB" dirty="0"/>
              <a:t>, West Kingsdown &amp; Fawkham, Eynsford, and Otford &amp; Shoreham. If you wish to get in contact with them to discuss local issues or to provide information to them then please email </a:t>
            </a:r>
            <a:r>
              <a:rPr lang="en-GB" dirty="0">
                <a:hlinkClick r:id="rId3"/>
              </a:rPr>
              <a:t>csu.sevenoaks@kent.pnn.police.uk</a:t>
            </a:r>
            <a:r>
              <a:rPr lang="en-GB" dirty="0"/>
              <a:t> or request their email address’s from your local Parish Council. </a:t>
            </a:r>
          </a:p>
          <a:p>
            <a:endParaRPr lang="en-GB" dirty="0"/>
          </a:p>
          <a:p>
            <a:endParaRPr lang="en-GB" dirty="0"/>
          </a:p>
          <a:p>
            <a:endParaRPr lang="en-GB" dirty="0"/>
          </a:p>
          <a:p>
            <a:r>
              <a:rPr lang="en-GB" dirty="0"/>
              <a:t>If you want to keep up to date with ongoing work in the Sevenoaks District please follow us on twitter @kentpolice7oaks.</a:t>
            </a:r>
          </a:p>
          <a:p>
            <a:endParaRPr lang="en-GB" dirty="0"/>
          </a:p>
          <a:p>
            <a:r>
              <a:rPr lang="en-GB" dirty="0">
                <a:hlinkClick r:id="rId4"/>
              </a:rPr>
              <a:t>https://m.facebook.com/kentpolice/</a:t>
            </a:r>
            <a:r>
              <a:rPr lang="en-GB" dirty="0"/>
              <a:t> </a:t>
            </a:r>
          </a:p>
          <a:p>
            <a:endParaRPr lang="en-GB" dirty="0"/>
          </a:p>
          <a:p>
            <a:endParaRPr lang="en-GB" dirty="0"/>
          </a:p>
          <a:p>
            <a:r>
              <a:rPr lang="en-GB" dirty="0">
                <a:hlinkClick r:id="rId5"/>
              </a:rPr>
              <a:t>https://twitter.com/kent_police</a:t>
            </a:r>
            <a:r>
              <a:rPr lang="en-GB" dirty="0"/>
              <a:t> </a:t>
            </a:r>
          </a:p>
          <a:p>
            <a:endParaRPr lang="en-GB" dirty="0"/>
          </a:p>
        </p:txBody>
      </p:sp>
      <p:pic>
        <p:nvPicPr>
          <p:cNvPr id="7" name="Picture 6">
            <a:extLst>
              <a:ext uri="{FF2B5EF4-FFF2-40B4-BE49-F238E27FC236}">
                <a16:creationId xmlns:a16="http://schemas.microsoft.com/office/drawing/2014/main" id="{97A32711-FD7D-4D09-8233-B746DD868F7A}"/>
              </a:ext>
            </a:extLst>
          </p:cNvPr>
          <p:cNvPicPr>
            <a:picLocks noChangeAspect="1"/>
          </p:cNvPicPr>
          <p:nvPr/>
        </p:nvPicPr>
        <p:blipFill>
          <a:blip r:embed="rId6"/>
          <a:stretch>
            <a:fillRect/>
          </a:stretch>
        </p:blipFill>
        <p:spPr>
          <a:xfrm>
            <a:off x="7519031" y="6229654"/>
            <a:ext cx="4444369" cy="560881"/>
          </a:xfrm>
          <a:prstGeom prst="rect">
            <a:avLst/>
          </a:prstGeom>
        </p:spPr>
      </p:pic>
      <p:sp>
        <p:nvSpPr>
          <p:cNvPr id="8" name="TextBox 7">
            <a:extLst>
              <a:ext uri="{FF2B5EF4-FFF2-40B4-BE49-F238E27FC236}">
                <a16:creationId xmlns:a16="http://schemas.microsoft.com/office/drawing/2014/main" id="{889432B9-1AA6-4715-8B42-82CC85AADECB}"/>
              </a:ext>
            </a:extLst>
          </p:cNvPr>
          <p:cNvSpPr txBox="1"/>
          <p:nvPr/>
        </p:nvSpPr>
        <p:spPr>
          <a:xfrm>
            <a:off x="177800" y="103257"/>
            <a:ext cx="5080000" cy="707886"/>
          </a:xfrm>
          <a:prstGeom prst="rect">
            <a:avLst/>
          </a:prstGeom>
          <a:noFill/>
        </p:spPr>
        <p:txBody>
          <a:bodyPr wrap="square" rtlCol="0">
            <a:spAutoFit/>
          </a:bodyPr>
          <a:lstStyle/>
          <a:p>
            <a:r>
              <a:rPr lang="en-GB" sz="4000" b="1" dirty="0">
                <a:solidFill>
                  <a:schemeClr val="bg1"/>
                </a:solidFill>
              </a:rPr>
              <a:t>Local Officers </a:t>
            </a:r>
          </a:p>
        </p:txBody>
      </p:sp>
      <p:pic>
        <p:nvPicPr>
          <p:cNvPr id="10" name="Picture 9">
            <a:extLst>
              <a:ext uri="{FF2B5EF4-FFF2-40B4-BE49-F238E27FC236}">
                <a16:creationId xmlns:a16="http://schemas.microsoft.com/office/drawing/2014/main" id="{F77634C7-39D7-4D3A-8B41-F428DF119F9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155382" y="3429000"/>
            <a:ext cx="933571" cy="643842"/>
          </a:xfrm>
          <a:prstGeom prst="rect">
            <a:avLst/>
          </a:prstGeom>
        </p:spPr>
      </p:pic>
      <p:pic>
        <p:nvPicPr>
          <p:cNvPr id="12" name="Picture 11" descr="A picture containing text, clipart&#10;&#10;Description automatically generated">
            <a:extLst>
              <a:ext uri="{FF2B5EF4-FFF2-40B4-BE49-F238E27FC236}">
                <a16:creationId xmlns:a16="http://schemas.microsoft.com/office/drawing/2014/main" id="{DEDC3FC3-BFC4-4392-9474-931967F2EB4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290853" y="4324570"/>
            <a:ext cx="662627" cy="709958"/>
          </a:xfrm>
          <a:prstGeom prst="rect">
            <a:avLst/>
          </a:prstGeom>
        </p:spPr>
      </p:pic>
    </p:spTree>
    <p:extLst>
      <p:ext uri="{BB962C8B-B14F-4D97-AF65-F5344CB8AC3E}">
        <p14:creationId xmlns:p14="http://schemas.microsoft.com/office/powerpoint/2010/main" val="2116333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544B74B-703F-4107-96A5-965379B847CA}"/>
              </a:ext>
            </a:extLst>
          </p:cNvPr>
          <p:cNvSpPr txBox="1"/>
          <p:nvPr/>
        </p:nvSpPr>
        <p:spPr>
          <a:xfrm>
            <a:off x="556986" y="1997839"/>
            <a:ext cx="9976757" cy="2862322"/>
          </a:xfrm>
          <a:prstGeom prst="rect">
            <a:avLst/>
          </a:prstGeom>
          <a:noFill/>
        </p:spPr>
        <p:txBody>
          <a:bodyPr wrap="square" rtlCol="0">
            <a:spAutoFit/>
          </a:bodyPr>
          <a:lstStyle/>
          <a:p>
            <a:r>
              <a:rPr lang="en-GB" dirty="0"/>
              <a:t>Get the latest crime statistics and advice, help us with appeals for information and find out what we’re doing to tackle crime in your area. Enter your postcode or address at - </a:t>
            </a:r>
            <a:r>
              <a:rPr lang="en-GB" dirty="0">
                <a:hlinkClick r:id="rId2"/>
              </a:rPr>
              <a:t>https://www.kent.police.uk/a/your-area/</a:t>
            </a:r>
            <a:r>
              <a:rPr lang="en-GB" dirty="0"/>
              <a:t> </a:t>
            </a:r>
          </a:p>
          <a:p>
            <a:endParaRPr lang="en-GB" dirty="0"/>
          </a:p>
          <a:p>
            <a:endParaRPr lang="en-GB" dirty="0"/>
          </a:p>
          <a:p>
            <a:r>
              <a:rPr lang="en-GB" dirty="0"/>
              <a:t>If you would like to find out more about crime that’s going on in the area and the rest of the district, you can sign up to the ‘e-watch’ twice-weekly newsletter on the community safety information website - ‘e-watch.co’. The following links will take you directly to the most recent crime updates for your area;</a:t>
            </a:r>
          </a:p>
          <a:p>
            <a:r>
              <a:rPr lang="en-GB" dirty="0"/>
              <a:t>EYNSFORD - </a:t>
            </a:r>
            <a:r>
              <a:rPr lang="en-GB" dirty="0">
                <a:hlinkClick r:id="rId3"/>
              </a:rPr>
              <a:t>https://e-watch.co/viewArea.php?viewbeat=35</a:t>
            </a:r>
            <a:r>
              <a:rPr lang="en-GB" dirty="0"/>
              <a:t> </a:t>
            </a:r>
          </a:p>
          <a:p>
            <a:endParaRPr lang="en-GB" dirty="0"/>
          </a:p>
        </p:txBody>
      </p:sp>
      <p:pic>
        <p:nvPicPr>
          <p:cNvPr id="3" name="Picture 2">
            <a:extLst>
              <a:ext uri="{FF2B5EF4-FFF2-40B4-BE49-F238E27FC236}">
                <a16:creationId xmlns:a16="http://schemas.microsoft.com/office/drawing/2014/main" id="{6E9C8D09-5524-4028-8F24-8F17E306E610}"/>
              </a:ext>
            </a:extLst>
          </p:cNvPr>
          <p:cNvPicPr>
            <a:picLocks noChangeAspect="1"/>
          </p:cNvPicPr>
          <p:nvPr/>
        </p:nvPicPr>
        <p:blipFill>
          <a:blip r:embed="rId4"/>
          <a:stretch>
            <a:fillRect/>
          </a:stretch>
        </p:blipFill>
        <p:spPr>
          <a:xfrm>
            <a:off x="0" y="0"/>
            <a:ext cx="12192000" cy="914400"/>
          </a:xfrm>
          <a:prstGeom prst="rect">
            <a:avLst/>
          </a:prstGeom>
        </p:spPr>
      </p:pic>
      <p:sp>
        <p:nvSpPr>
          <p:cNvPr id="2" name="TextBox 1">
            <a:extLst>
              <a:ext uri="{FF2B5EF4-FFF2-40B4-BE49-F238E27FC236}">
                <a16:creationId xmlns:a16="http://schemas.microsoft.com/office/drawing/2014/main" id="{A2978D8A-0F23-43A8-ADDF-653C48A858E3}"/>
              </a:ext>
            </a:extLst>
          </p:cNvPr>
          <p:cNvSpPr txBox="1"/>
          <p:nvPr/>
        </p:nvSpPr>
        <p:spPr>
          <a:xfrm>
            <a:off x="215900" y="103257"/>
            <a:ext cx="4838700" cy="707886"/>
          </a:xfrm>
          <a:prstGeom prst="rect">
            <a:avLst/>
          </a:prstGeom>
          <a:noFill/>
        </p:spPr>
        <p:txBody>
          <a:bodyPr wrap="square" rtlCol="0">
            <a:spAutoFit/>
          </a:bodyPr>
          <a:lstStyle/>
          <a:p>
            <a:r>
              <a:rPr lang="en-GB" sz="4000" b="1" dirty="0">
                <a:solidFill>
                  <a:schemeClr val="bg1"/>
                </a:solidFill>
              </a:rPr>
              <a:t>Your area </a:t>
            </a:r>
          </a:p>
        </p:txBody>
      </p:sp>
    </p:spTree>
    <p:extLst>
      <p:ext uri="{BB962C8B-B14F-4D97-AF65-F5344CB8AC3E}">
        <p14:creationId xmlns:p14="http://schemas.microsoft.com/office/powerpoint/2010/main" val="3959221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95D92A4-9C3E-442A-93B1-403CCB15CD24}"/>
              </a:ext>
            </a:extLst>
          </p:cNvPr>
          <p:cNvPicPr>
            <a:picLocks noChangeAspect="1"/>
          </p:cNvPicPr>
          <p:nvPr/>
        </p:nvPicPr>
        <p:blipFill>
          <a:blip r:embed="rId2"/>
          <a:stretch>
            <a:fillRect/>
          </a:stretch>
        </p:blipFill>
        <p:spPr>
          <a:xfrm>
            <a:off x="1" y="-103257"/>
            <a:ext cx="12191999" cy="914400"/>
          </a:xfrm>
          <a:prstGeom prst="rect">
            <a:avLst/>
          </a:prstGeom>
        </p:spPr>
      </p:pic>
      <p:sp>
        <p:nvSpPr>
          <p:cNvPr id="5" name="TextBox 4">
            <a:extLst>
              <a:ext uri="{FF2B5EF4-FFF2-40B4-BE49-F238E27FC236}">
                <a16:creationId xmlns:a16="http://schemas.microsoft.com/office/drawing/2014/main" id="{EAAC1875-8347-4633-8D8D-0AFDEDE58A68}"/>
              </a:ext>
            </a:extLst>
          </p:cNvPr>
          <p:cNvSpPr txBox="1"/>
          <p:nvPr/>
        </p:nvSpPr>
        <p:spPr>
          <a:xfrm>
            <a:off x="206828" y="103257"/>
            <a:ext cx="5704114" cy="707886"/>
          </a:xfrm>
          <a:prstGeom prst="rect">
            <a:avLst/>
          </a:prstGeom>
          <a:noFill/>
        </p:spPr>
        <p:txBody>
          <a:bodyPr wrap="square" rtlCol="0">
            <a:spAutoFit/>
          </a:bodyPr>
          <a:lstStyle/>
          <a:p>
            <a:r>
              <a:rPr lang="en-GB" sz="4000" b="1" dirty="0">
                <a:solidFill>
                  <a:schemeClr val="bg1"/>
                </a:solidFill>
              </a:rPr>
              <a:t>Crime Prevention </a:t>
            </a:r>
          </a:p>
        </p:txBody>
      </p:sp>
      <p:sp>
        <p:nvSpPr>
          <p:cNvPr id="6" name="Rectangle 5">
            <a:extLst>
              <a:ext uri="{FF2B5EF4-FFF2-40B4-BE49-F238E27FC236}">
                <a16:creationId xmlns:a16="http://schemas.microsoft.com/office/drawing/2014/main" id="{4D893A38-1093-4E8E-87B9-243DB956DB63}"/>
              </a:ext>
            </a:extLst>
          </p:cNvPr>
          <p:cNvSpPr/>
          <p:nvPr/>
        </p:nvSpPr>
        <p:spPr>
          <a:xfrm>
            <a:off x="489857" y="1132114"/>
            <a:ext cx="11299372" cy="5632311"/>
          </a:xfrm>
          <a:prstGeom prst="rect">
            <a:avLst/>
          </a:prstGeom>
        </p:spPr>
        <p:txBody>
          <a:bodyPr wrap="square">
            <a:spAutoFit/>
          </a:bodyPr>
          <a:lstStyle/>
          <a:p>
            <a:r>
              <a:rPr lang="en-GB" dirty="0"/>
              <a:t>We've worked with officers and specialist teams from across the police to help you improve your home and personal security. Covering some of the most common types of crime in each category, our essential advice offers industry best practice and practical crime prevention methods: from basic hints and tips to strategies.</a:t>
            </a:r>
          </a:p>
          <a:p>
            <a:endParaRPr lang="en-GB" dirty="0"/>
          </a:p>
          <a:p>
            <a:endParaRPr lang="en-GB" dirty="0"/>
          </a:p>
          <a:p>
            <a:r>
              <a:rPr lang="en-GB" dirty="0">
                <a:hlinkClick r:id="rId3"/>
              </a:rPr>
              <a:t>Crime prevention can be found for the below list online at - https://www.kent.police.uk/cp/crime-prevention/</a:t>
            </a:r>
            <a:r>
              <a:rPr lang="en-GB" dirty="0"/>
              <a:t> </a:t>
            </a:r>
          </a:p>
          <a:p>
            <a:endParaRPr lang="en-GB" dirty="0"/>
          </a:p>
          <a:p>
            <a:r>
              <a:rPr lang="en-GB" dirty="0"/>
              <a:t>Assault without injury </a:t>
            </a:r>
          </a:p>
          <a:p>
            <a:r>
              <a:rPr lang="en-GB" dirty="0"/>
              <a:t>Business robbery </a:t>
            </a:r>
          </a:p>
          <a:p>
            <a:r>
              <a:rPr lang="en-GB" dirty="0"/>
              <a:t>Harassment </a:t>
            </a:r>
          </a:p>
          <a:p>
            <a:r>
              <a:rPr lang="en-GB" dirty="0"/>
              <a:t>Miscellaneous theft </a:t>
            </a:r>
          </a:p>
          <a:p>
            <a:r>
              <a:rPr lang="en-GB" dirty="0"/>
              <a:t>Miscellaneous violence</a:t>
            </a:r>
          </a:p>
          <a:p>
            <a:r>
              <a:rPr lang="en-GB" dirty="0"/>
              <a:t>Motor vehicle interference</a:t>
            </a:r>
          </a:p>
          <a:p>
            <a:r>
              <a:rPr lang="en-GB" dirty="0"/>
              <a:t>Non residential burglary</a:t>
            </a:r>
          </a:p>
          <a:p>
            <a:r>
              <a:rPr lang="en-GB" dirty="0"/>
              <a:t>Personal robbery</a:t>
            </a:r>
          </a:p>
          <a:p>
            <a:r>
              <a:rPr lang="en-GB" dirty="0"/>
              <a:t>Residential burglary</a:t>
            </a:r>
          </a:p>
          <a:p>
            <a:r>
              <a:rPr lang="en-GB" dirty="0"/>
              <a:t>Shoplifting </a:t>
            </a:r>
          </a:p>
          <a:p>
            <a:endParaRPr lang="en-GB" dirty="0"/>
          </a:p>
          <a:p>
            <a:endParaRPr lang="en-GB" dirty="0"/>
          </a:p>
          <a:p>
            <a:endParaRPr lang="en-GB" dirty="0"/>
          </a:p>
        </p:txBody>
      </p:sp>
      <p:sp>
        <p:nvSpPr>
          <p:cNvPr id="7" name="TextBox 6">
            <a:extLst>
              <a:ext uri="{FF2B5EF4-FFF2-40B4-BE49-F238E27FC236}">
                <a16:creationId xmlns:a16="http://schemas.microsoft.com/office/drawing/2014/main" id="{F287DB15-30FC-451A-882E-5A5E170D8D82}"/>
              </a:ext>
            </a:extLst>
          </p:cNvPr>
          <p:cNvSpPr txBox="1"/>
          <p:nvPr/>
        </p:nvSpPr>
        <p:spPr>
          <a:xfrm>
            <a:off x="4267199" y="2971799"/>
            <a:ext cx="4909457" cy="1754326"/>
          </a:xfrm>
          <a:prstGeom prst="rect">
            <a:avLst/>
          </a:prstGeom>
          <a:noFill/>
        </p:spPr>
        <p:txBody>
          <a:bodyPr wrap="square" rtlCol="0">
            <a:spAutoFit/>
          </a:bodyPr>
          <a:lstStyle/>
          <a:p>
            <a:r>
              <a:rPr lang="en-GB" dirty="0"/>
              <a:t>Theft from a doorstep</a:t>
            </a:r>
          </a:p>
          <a:p>
            <a:r>
              <a:rPr lang="en-GB" dirty="0"/>
              <a:t>Theft from a person</a:t>
            </a:r>
          </a:p>
          <a:p>
            <a:r>
              <a:rPr lang="en-GB" dirty="0"/>
              <a:t>Theft from a vehicle </a:t>
            </a:r>
          </a:p>
          <a:p>
            <a:r>
              <a:rPr lang="en-GB" dirty="0"/>
              <a:t>Bike theft</a:t>
            </a:r>
          </a:p>
          <a:p>
            <a:r>
              <a:rPr lang="en-GB" dirty="0"/>
              <a:t>Theft of a vehicle</a:t>
            </a:r>
          </a:p>
          <a:p>
            <a:r>
              <a:rPr lang="en-GB" dirty="0"/>
              <a:t>Vandalism </a:t>
            </a:r>
          </a:p>
        </p:txBody>
      </p:sp>
    </p:spTree>
    <p:extLst>
      <p:ext uri="{BB962C8B-B14F-4D97-AF65-F5344CB8AC3E}">
        <p14:creationId xmlns:p14="http://schemas.microsoft.com/office/powerpoint/2010/main" val="395204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TotalTime>
  <Words>734</Words>
  <Application>Microsoft Office PowerPoint</Application>
  <PresentationFormat>Widescreen</PresentationFormat>
  <Paragraphs>102</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inherit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Crime Awareness Campaign</dc:title>
  <dc:creator>Chloe Randall 46061292</dc:creator>
  <cp:lastModifiedBy>Parish Council</cp:lastModifiedBy>
  <cp:revision>16</cp:revision>
  <dcterms:created xsi:type="dcterms:W3CDTF">2021-01-22T09:47:28Z</dcterms:created>
  <dcterms:modified xsi:type="dcterms:W3CDTF">2021-03-09T13:47:44Z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f716d1d-13e1-4569-9dd0-bef6621415c1_Enabled">
    <vt:lpwstr>True</vt:lpwstr>
  </property>
  <property fmtid="{D5CDD505-2E9C-101B-9397-08002B2CF9AE}" pid="3" name="MSIP_Label_8f716d1d-13e1-4569-9dd0-bef6621415c1_SiteId">
    <vt:lpwstr>f31b07f0-9cf9-40db-964d-6ff986a97e3d</vt:lpwstr>
  </property>
  <property fmtid="{D5CDD505-2E9C-101B-9397-08002B2CF9AE}" pid="4" name="MSIP_Label_8f716d1d-13e1-4569-9dd0-bef6621415c1_Owner">
    <vt:lpwstr>Chloe.Randall2@kent.police.uk</vt:lpwstr>
  </property>
  <property fmtid="{D5CDD505-2E9C-101B-9397-08002B2CF9AE}" pid="5" name="MSIP_Label_8f716d1d-13e1-4569-9dd0-bef6621415c1_SetDate">
    <vt:lpwstr>2021-01-22T09:58:18.3565080Z</vt:lpwstr>
  </property>
  <property fmtid="{D5CDD505-2E9C-101B-9397-08002B2CF9AE}" pid="6" name="MSIP_Label_8f716d1d-13e1-4569-9dd0-bef6621415c1_Name">
    <vt:lpwstr>OFFICIAL</vt:lpwstr>
  </property>
  <property fmtid="{D5CDD505-2E9C-101B-9397-08002B2CF9AE}" pid="7" name="MSIP_Label_8f716d1d-13e1-4569-9dd0-bef6621415c1_Application">
    <vt:lpwstr>Microsoft Azure Information Protection</vt:lpwstr>
  </property>
  <property fmtid="{D5CDD505-2E9C-101B-9397-08002B2CF9AE}" pid="8" name="MSIP_Label_8f716d1d-13e1-4569-9dd0-bef6621415c1_ActionId">
    <vt:lpwstr>7027dbf0-c7f0-4c4d-a817-eb247a788af2</vt:lpwstr>
  </property>
  <property fmtid="{D5CDD505-2E9C-101B-9397-08002B2CF9AE}" pid="9" name="MSIP_Label_8f716d1d-13e1-4569-9dd0-bef6621415c1_Extended_MSFT_Method">
    <vt:lpwstr>Automatic</vt:lpwstr>
  </property>
  <property fmtid="{D5CDD505-2E9C-101B-9397-08002B2CF9AE}" pid="10" name="Sensitivity">
    <vt:lpwstr>OFFICIAL</vt:lpwstr>
  </property>
</Properties>
</file>